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94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95" r:id="rId11"/>
    <p:sldId id="274" r:id="rId12"/>
    <p:sldId id="275" r:id="rId13"/>
    <p:sldId id="276" r:id="rId14"/>
    <p:sldId id="277" r:id="rId15"/>
    <p:sldId id="278" r:id="rId16"/>
    <p:sldId id="29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094F93"/>
    <a:srgbClr val="0C3B80"/>
    <a:srgbClr val="0C2A6D"/>
    <a:srgbClr val="333737"/>
    <a:srgbClr val="434747"/>
    <a:srgbClr val="555959"/>
    <a:srgbClr val="4237FF"/>
    <a:srgbClr val="0064A4"/>
    <a:srgbClr val="153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5" autoAdjust="0"/>
    <p:restoredTop sz="87694" autoAdjust="0"/>
  </p:normalViewPr>
  <p:slideViewPr>
    <p:cSldViewPr snapToGrid="0" snapToObjects="1">
      <p:cViewPr varScale="1">
        <p:scale>
          <a:sx n="96" d="100"/>
          <a:sy n="96" d="100"/>
        </p:scale>
        <p:origin x="166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5A3B7-17A2-924A-913E-3624CD424135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7DA58-A925-D84E-8B80-66AE0AD3CA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348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E4EFA-584C-8B41-BAE7-34635E62B17B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258F1-7A46-944D-A49B-F9115F555A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315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9B32-A8E4-E843-A3A3-85B818FB9B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7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F1C66-37F3-5D43-AEDC-E6800736CABC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3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8273-B831-AB4B-B8EC-9F90AA021D66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58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48774"/>
            <a:ext cx="2057400" cy="5077389"/>
          </a:xfrm>
        </p:spPr>
        <p:txBody>
          <a:bodyPr vert="eaVert"/>
          <a:lstStyle>
            <a:lvl1pPr>
              <a:defRPr>
                <a:solidFill>
                  <a:srgbClr val="094F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38903"/>
            <a:ext cx="6019800" cy="49872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286E-C946-0D47-A5BA-33F2BE60C861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7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68C10-3994-224D-9876-D86D6B94CFBB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6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67D2D-89B0-4043-A433-8DE5BBB87297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38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46710"/>
            <a:ext cx="4114800" cy="3979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46710"/>
            <a:ext cx="4038600" cy="39794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B218-9882-084B-BF4F-73CD659234A6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2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487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18581"/>
            <a:ext cx="4040188" cy="33075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660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18581"/>
            <a:ext cx="4041775" cy="33075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A36B-21B2-9A40-9F94-D7B04483F879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0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BD179-8753-C741-B2CD-8ACDA456F864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1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59F51-7DBA-3449-8FFF-8BAC2020DD8B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3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5549"/>
            <a:ext cx="3008313" cy="41910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25549"/>
            <a:ext cx="5111750" cy="49006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50065"/>
            <a:ext cx="3008313" cy="41760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BFC8-9A01-004A-B437-8BC3A0150FB0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8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06129"/>
            <a:ext cx="5486400" cy="3621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1CEE-2BFA-3848-8A9D-54782BB69267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26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0961" y="0"/>
            <a:ext cx="7150100" cy="901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8229600" cy="486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323" y="65225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1AA0177-4D59-C24B-8EDA-E255BC8E66CB}" type="datetime1">
              <a:rPr lang="en-US" smtClean="0"/>
              <a:t>12/19/2017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074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7461" y="649609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E806263-86C0-1C41-A2C6-E3B4E633EC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4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3373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3373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3373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3373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3373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15787" y="6328852"/>
            <a:ext cx="45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December 21, 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65682" y="2775002"/>
            <a:ext cx="7772400" cy="14700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E-commerce Penetration of Retail Sales</a:t>
            </a:r>
          </a:p>
        </p:txBody>
      </p:sp>
    </p:spTree>
    <p:extLst>
      <p:ext uri="{BB962C8B-B14F-4D97-AF65-F5344CB8AC3E}">
        <p14:creationId xmlns:p14="http://schemas.microsoft.com/office/powerpoint/2010/main" val="1039974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Selected Individual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5" y="901701"/>
            <a:ext cx="4433445" cy="2766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5" y="3734961"/>
            <a:ext cx="4433445" cy="2740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2520"/>
            <a:ext cx="4549060" cy="2811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673059"/>
            <a:ext cx="4572000" cy="28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4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Cleanup &amp; Exploration (Figures)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906" y="5191274"/>
            <a:ext cx="8719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dirty="0"/>
              <a:t>There is a substantial correlation between product assortment offered by E-commerce retailers and penetration of E-commerce sales within those categories</a:t>
            </a:r>
          </a:p>
          <a:p>
            <a:pPr marL="214313" indent="-214313">
              <a:buFont typeface="Arial" charset="0"/>
              <a:buChar char="•"/>
            </a:pPr>
            <a:r>
              <a:rPr lang="en-US" dirty="0"/>
              <a:t>One exception is in electronics where market penetration is the highest despite having below average product assortment available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11694-029F-40CA-BCAE-9D575BD0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0" y="1066985"/>
            <a:ext cx="5605670" cy="395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53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Cleanup &amp; Exploration (Figures)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0106" y="5058370"/>
            <a:ext cx="862402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There are some large retail segments which haven’t been significantly penetrated by E-commerce:</a:t>
            </a:r>
          </a:p>
          <a:p>
            <a:endParaRPr lang="en-US" sz="500" dirty="0"/>
          </a:p>
          <a:p>
            <a:pPr marL="557213" lvl="1" indent="-214313">
              <a:buFont typeface="Arial" charset="0"/>
              <a:buChar char="•"/>
            </a:pPr>
            <a:r>
              <a:rPr lang="en-US" sz="1600" dirty="0"/>
              <a:t>Food and beverage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sz="1600" dirty="0"/>
              <a:t>General merchandise</a:t>
            </a:r>
          </a:p>
          <a:p>
            <a:pPr marL="557213" lvl="1" indent="-214313">
              <a:buFont typeface="Arial" charset="0"/>
              <a:buChar char="•"/>
            </a:pPr>
            <a:r>
              <a:rPr lang="en-US" sz="1600" dirty="0"/>
              <a:t>Health &amp; Personal Care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F992F-31A5-42C1-9E37-1E7A36FE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2" y="1154678"/>
            <a:ext cx="5506278" cy="388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9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318" y="151285"/>
            <a:ext cx="6430780" cy="5832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Analysis Flow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20DBD-848E-490E-8F9D-93E578821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944695"/>
            <a:ext cx="7861851" cy="55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3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6202"/>
            <a:ext cx="8229600" cy="48688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did we expect to find?</a:t>
            </a:r>
          </a:p>
          <a:p>
            <a:pPr lvl="1"/>
            <a:r>
              <a:rPr lang="en-US" dirty="0"/>
              <a:t>Thought E-commerce penetration would be higher than it actually is</a:t>
            </a:r>
          </a:p>
          <a:p>
            <a:pPr lvl="1"/>
            <a:r>
              <a:rPr lang="en-US" dirty="0"/>
              <a:t>Books, music, and electronics penetration were as expected</a:t>
            </a:r>
          </a:p>
          <a:p>
            <a:pPr lvl="1"/>
            <a:r>
              <a:rPr lang="en-US" dirty="0"/>
              <a:t>Surprised how much furniture and clothing have been penetrated by E-commerce</a:t>
            </a:r>
          </a:p>
          <a:p>
            <a:pPr lvl="1"/>
            <a:endParaRPr lang="en-US" dirty="0"/>
          </a:p>
          <a:p>
            <a:r>
              <a:rPr lang="en-US" dirty="0"/>
              <a:t>General Conclusions</a:t>
            </a:r>
          </a:p>
          <a:p>
            <a:pPr lvl="1"/>
            <a:r>
              <a:rPr lang="en-US" dirty="0"/>
              <a:t>E-commerce sales as a percentage of total retail sales is growing, but still a relatively small 6% of total retail sales as of 2015</a:t>
            </a:r>
          </a:p>
          <a:p>
            <a:pPr lvl="1"/>
            <a:r>
              <a:rPr lang="en-US" dirty="0"/>
              <a:t>Certain categories E-commerce sales are growing faster than others, and represent a significantly higher percentage of total retail sales than others</a:t>
            </a:r>
          </a:p>
        </p:txBody>
      </p:sp>
    </p:spTree>
    <p:extLst>
      <p:ext uri="{BB962C8B-B14F-4D97-AF65-F5344CB8AC3E}">
        <p14:creationId xmlns:p14="http://schemas.microsoft.com/office/powerpoint/2010/main" val="95237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117" y="-13929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Lessons Learned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306" y="1320230"/>
            <a:ext cx="8229600" cy="4705816"/>
          </a:xfrm>
        </p:spPr>
        <p:txBody>
          <a:bodyPr>
            <a:noAutofit/>
          </a:bodyPr>
          <a:lstStyle/>
          <a:p>
            <a:r>
              <a:rPr lang="en-US" sz="2000" dirty="0"/>
              <a:t>Difficulties &amp; How We Dealt With Them </a:t>
            </a:r>
          </a:p>
          <a:p>
            <a:pPr lvl="1"/>
            <a:r>
              <a:rPr lang="en-US" sz="1800" b="1" dirty="0"/>
              <a:t>Amazon.com</a:t>
            </a:r>
            <a:r>
              <a:rPr lang="en-US" sz="1800" dirty="0"/>
              <a:t> requires you to be a validated retailer before granting access to their API </a:t>
            </a:r>
            <a:r>
              <a:rPr lang="mr-IN" sz="1800" dirty="0"/>
              <a:t>–</a:t>
            </a:r>
            <a:r>
              <a:rPr lang="en-US" sz="1800" dirty="0"/>
              <a:t> no students, so we used Walmart.com</a:t>
            </a:r>
          </a:p>
          <a:p>
            <a:pPr lvl="1"/>
            <a:r>
              <a:rPr lang="en-US" sz="1800" b="1" dirty="0"/>
              <a:t>Walmart.com</a:t>
            </a:r>
            <a:r>
              <a:rPr lang="en-US" sz="1800" dirty="0"/>
              <a:t> API malfunction </a:t>
            </a:r>
            <a:r>
              <a:rPr lang="mr-IN" sz="1800" dirty="0"/>
              <a:t>–</a:t>
            </a:r>
            <a:r>
              <a:rPr lang="en-US" sz="1800" dirty="0"/>
              <a:t> dropped 2 of 30 categories for analysis (we were not able to retrieve product counts, so we used BestBuy.com to fill in the gaps)</a:t>
            </a:r>
            <a:br>
              <a:rPr lang="en-US" sz="1800" dirty="0"/>
            </a:br>
            <a:endParaRPr lang="en-US" sz="1800" dirty="0"/>
          </a:p>
          <a:p>
            <a:r>
              <a:rPr lang="en-US" sz="2000" dirty="0"/>
              <a:t>What Would We Research (if we had more time) </a:t>
            </a:r>
          </a:p>
          <a:p>
            <a:pPr lvl="1"/>
            <a:r>
              <a:rPr lang="en-US" sz="1800" dirty="0"/>
              <a:t>Other sources of E-commerce data other than Walmart.com</a:t>
            </a:r>
          </a:p>
          <a:p>
            <a:pPr lvl="1"/>
            <a:r>
              <a:rPr lang="en-US" sz="1800" dirty="0"/>
              <a:t>Paid datasets (e.g., Nielsen)</a:t>
            </a:r>
          </a:p>
          <a:p>
            <a:pPr lvl="1"/>
            <a:r>
              <a:rPr lang="en-US" sz="1800" dirty="0"/>
              <a:t>Obtain sample product dimensions and weights as other possible correlating factors E-commerce could penetrate (ease of shipping)</a:t>
            </a:r>
          </a:p>
          <a:p>
            <a:pPr lvl="1"/>
            <a:r>
              <a:rPr lang="en-US" sz="1800" dirty="0"/>
              <a:t>Walmart.com had store geolocation API for potential additional analysis of bricks and mortar</a:t>
            </a:r>
          </a:p>
          <a:p>
            <a:pPr lvl="1"/>
            <a:r>
              <a:rPr lang="en-US" sz="1800" dirty="0"/>
              <a:t>Surveys to better understand trends and personal feedback</a:t>
            </a:r>
          </a:p>
        </p:txBody>
      </p:sp>
    </p:spTree>
    <p:extLst>
      <p:ext uri="{BB962C8B-B14F-4D97-AF65-F5344CB8AC3E}">
        <p14:creationId xmlns:p14="http://schemas.microsoft.com/office/powerpoint/2010/main" val="46690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3030"/>
            <a:ext cx="8229600" cy="1143000"/>
          </a:xfrm>
        </p:spPr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9167" y="5258653"/>
            <a:ext cx="6219114" cy="343913"/>
          </a:xfrm>
        </p:spPr>
        <p:txBody>
          <a:bodyPr>
            <a:normAutofit fontScale="55000" lnSpcReduction="20000"/>
          </a:bodyPr>
          <a:lstStyle/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en-US" i="1" dirty="0"/>
              <a:t>Kamila Bajaria, Caitlyn Ta, Tashia Hughes, Charles Nguyen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90" y="1898924"/>
            <a:ext cx="4768136" cy="3186579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63692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&amp; Summary – Core Message</a:t>
            </a:r>
          </a:p>
          <a:p>
            <a:r>
              <a:rPr lang="en-US" dirty="0"/>
              <a:t>Questions &amp; Data</a:t>
            </a:r>
          </a:p>
          <a:p>
            <a:r>
              <a:rPr lang="en-US" dirty="0"/>
              <a:t>Data Cleanup &amp; Exploration</a:t>
            </a:r>
          </a:p>
          <a:p>
            <a:r>
              <a:rPr lang="en-US" dirty="0"/>
              <a:t>Figures</a:t>
            </a:r>
          </a:p>
          <a:p>
            <a:r>
              <a:rPr lang="en-US" dirty="0"/>
              <a:t>Process Flow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Lessons Learned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06263-86C0-1C41-A2C6-E3B4E633ECB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5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Motivation &amp; Summary </a:t>
            </a:r>
            <a:r>
              <a:rPr lang="mr-IN" sz="2800" dirty="0"/>
              <a:t>–</a:t>
            </a:r>
            <a:r>
              <a:rPr lang="en-US" sz="2800" dirty="0"/>
              <a:t> Core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862" y="1049311"/>
            <a:ext cx="6492539" cy="50080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According to frequent media reports, </a:t>
            </a:r>
          </a:p>
          <a:p>
            <a:pPr marL="0" indent="0">
              <a:buNone/>
            </a:pPr>
            <a:r>
              <a:rPr lang="en-US" sz="2800" dirty="0"/>
              <a:t>E-commerce is ‘</a:t>
            </a:r>
            <a:r>
              <a:rPr lang="en-US" sz="2800" b="1" i="1" dirty="0"/>
              <a:t>eating the world</a:t>
            </a:r>
            <a:r>
              <a:rPr lang="en-US" sz="2800" dirty="0"/>
              <a:t>’.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400" dirty="0"/>
              <a:t>What is the actual impact of E-commerce on Retail sales?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Is E-commerce having a greater impact on some retailers more than others?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Using data, why might E-commerce penetrate certain retail categories more than others?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06" y="1970860"/>
            <a:ext cx="3239297" cy="41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4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711136"/>
              </p:ext>
            </p:extLst>
          </p:nvPr>
        </p:nvGraphicFramePr>
        <p:xfrm>
          <a:off x="357809" y="1264128"/>
          <a:ext cx="7394712" cy="50273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07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998">
                <a:tc>
                  <a:txBody>
                    <a:bodyPr/>
                    <a:lstStyle/>
                    <a:p>
                      <a:r>
                        <a:rPr lang="en-US" sz="1800" dirty="0"/>
                        <a:t>Question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Type of Data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Source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7517">
                <a:tc>
                  <a:txBody>
                    <a:bodyPr/>
                    <a:lstStyle/>
                    <a:p>
                      <a:endParaRPr lang="en-US" sz="500" dirty="0"/>
                    </a:p>
                    <a:p>
                      <a:r>
                        <a:rPr lang="en-US" sz="1800" dirty="0"/>
                        <a:t>To what extent is online shopping popular or “eating into” brick &amp; mortar market share?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  <a:p>
                      <a:r>
                        <a:rPr lang="en-US" sz="1800" dirty="0"/>
                        <a:t>Total</a:t>
                      </a:r>
                      <a:r>
                        <a:rPr lang="en-US" sz="1800" baseline="0" dirty="0"/>
                        <a:t> retail sales and </a:t>
                      </a:r>
                    </a:p>
                    <a:p>
                      <a:r>
                        <a:rPr lang="en-US" sz="1800" baseline="0" dirty="0"/>
                        <a:t>E-commerce sales over a period of time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  <a:p>
                      <a:r>
                        <a:rPr lang="en-US" sz="1800" dirty="0"/>
                        <a:t>census.gov (CSV)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5037">
                <a:tc>
                  <a:txBody>
                    <a:bodyPr/>
                    <a:lstStyle/>
                    <a:p>
                      <a:endParaRPr lang="en-US" sz="500" dirty="0"/>
                    </a:p>
                    <a:p>
                      <a:r>
                        <a:rPr lang="en-US" sz="1800" dirty="0"/>
                        <a:t>In what product categories are online sales greater than brick &amp; mortar sales?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  <a:p>
                      <a:r>
                        <a:rPr lang="en-US" sz="1800" dirty="0"/>
                        <a:t>Total retail and </a:t>
                      </a:r>
                    </a:p>
                    <a:p>
                      <a:r>
                        <a:rPr lang="en-US" sz="1800" dirty="0"/>
                        <a:t>E-commerce sales by category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  <a:p>
                      <a:r>
                        <a:rPr lang="en-US" sz="1800" dirty="0"/>
                        <a:t>census.gov (CSV)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57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Does the number of products offered in a category by E-commerce retailers correlate with the percentage of online sales?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  <a:p>
                      <a:r>
                        <a:rPr lang="en-US" sz="1800" dirty="0"/>
                        <a:t>Count of products offered</a:t>
                      </a:r>
                      <a:r>
                        <a:rPr lang="en-US" sz="1800" baseline="0" dirty="0"/>
                        <a:t> by category from an E-commerce retailer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  <a:p>
                      <a:r>
                        <a:rPr lang="en-US" sz="1800" dirty="0"/>
                        <a:t>Walmart.com (API)</a:t>
                      </a:r>
                    </a:p>
                    <a:p>
                      <a:r>
                        <a:rPr lang="en-US" sz="1800" dirty="0"/>
                        <a:t>BestBuy.com (API)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210" y="4505567"/>
            <a:ext cx="1695493" cy="21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0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2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4404" y="914396"/>
            <a:ext cx="9144000" cy="5679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934135"/>
              </p:ext>
            </p:extLst>
          </p:nvPr>
        </p:nvGraphicFramePr>
        <p:xfrm>
          <a:off x="457200" y="1257300"/>
          <a:ext cx="8229600" cy="5074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90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8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800" dirty="0"/>
                        <a:t>Phase</a:t>
                      </a:r>
                    </a:p>
                  </a:txBody>
                  <a:tcPr marL="71562" marR="71562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Findings</a:t>
                      </a:r>
                    </a:p>
                  </a:txBody>
                  <a:tcPr marL="71562" marR="71562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8980">
                <a:tc>
                  <a:txBody>
                    <a:bodyPr/>
                    <a:lstStyle/>
                    <a:p>
                      <a:r>
                        <a:rPr lang="en-US" sz="1800" dirty="0"/>
                        <a:t>Exploration &amp; Cleanup</a:t>
                      </a:r>
                    </a:p>
                  </a:txBody>
                  <a:tcPr marL="71562" marR="71562" marT="34290" marB="34290"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800" b="1" dirty="0"/>
                        <a:t>Census.gov</a:t>
                      </a:r>
                      <a:r>
                        <a:rPr lang="en-US" sz="1800" dirty="0"/>
                        <a:t>:  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dirty="0"/>
                        <a:t>NCAIS code identifies a retailer type and can be used as a natural key to join with other retail</a:t>
                      </a:r>
                      <a:r>
                        <a:rPr lang="en-US" sz="1800" baseline="0" dirty="0"/>
                        <a:t> datasets from Census.gov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Able to retrieve a dataset for all retail sales and join on NCAIS code with another dataset for E-commerce retail sales only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sz="1800" b="0" baseline="0" dirty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800" b="1" baseline="0" dirty="0"/>
                        <a:t>Retailer APIs</a:t>
                      </a:r>
                      <a:r>
                        <a:rPr lang="en-US" sz="1800" b="0" baseline="0" dirty="0"/>
                        <a:t>:  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Most E-commerce retailers have some sort of public API.  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Some require an application process to validate that you’re a legitimate merchant (not for students).  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REST API is the dominant API type.  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SOAP APIs are difficult to use.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Python libraries are available for popular E-commerce retailers to ease API calls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L="71562" marR="71562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46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2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4404" y="914396"/>
            <a:ext cx="9144000" cy="5679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845379"/>
              </p:ext>
            </p:extLst>
          </p:nvPr>
        </p:nvGraphicFramePr>
        <p:xfrm>
          <a:off x="457200" y="1257300"/>
          <a:ext cx="8229600" cy="4800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90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8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800" dirty="0"/>
                        <a:t>Phase</a:t>
                      </a:r>
                    </a:p>
                  </a:txBody>
                  <a:tcPr marL="71562" marR="71562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Findings</a:t>
                      </a:r>
                    </a:p>
                  </a:txBody>
                  <a:tcPr marL="71562" marR="71562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0380">
                <a:tc>
                  <a:txBody>
                    <a:bodyPr/>
                    <a:lstStyle/>
                    <a:p>
                      <a:r>
                        <a:rPr lang="en-US" sz="1800" dirty="0"/>
                        <a:t>Insights</a:t>
                      </a:r>
                    </a:p>
                  </a:txBody>
                  <a:tcPr marL="71562" marR="71562" marT="34290" marB="34290"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800" b="1" dirty="0"/>
                        <a:t>Census.gov</a:t>
                      </a:r>
                      <a:r>
                        <a:rPr lang="en-US" sz="1800" dirty="0"/>
                        <a:t>:  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dirty="0"/>
                        <a:t>Found XLS datasets for retail sales and E-commerce sales.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dirty="0"/>
                        <a:t>Converted XLS to CSV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endParaRPr lang="en-US" sz="1800" b="0" baseline="0" dirty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800" b="1" baseline="0" dirty="0"/>
                        <a:t>Retailer APIs</a:t>
                      </a:r>
                      <a:r>
                        <a:rPr lang="en-US" sz="1800" b="0" baseline="0" dirty="0"/>
                        <a:t>:  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Walmart.com API can be used to search and aggregate by category (such as product count).  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Other information available from Walmart.com such as price, weight, and dimensions of products.  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Walmart product categories can be mapped to NCAIS Code from Census.gov and joined into a single frame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Most retailers have a ’taxonomy’ API call where product categories and the like can be queried to use in subsequent queries</a:t>
                      </a:r>
                    </a:p>
                    <a:p>
                      <a:endParaRPr lang="en-US" sz="1800" dirty="0"/>
                    </a:p>
                  </a:txBody>
                  <a:tcPr marL="71562" marR="71562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89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22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4404" y="914396"/>
            <a:ext cx="9144000" cy="56798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8799237"/>
              </p:ext>
            </p:extLst>
          </p:nvPr>
        </p:nvGraphicFramePr>
        <p:xfrm>
          <a:off x="457200" y="1257300"/>
          <a:ext cx="8229600" cy="3154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90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8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800" dirty="0"/>
                        <a:t>Phase</a:t>
                      </a:r>
                    </a:p>
                  </a:txBody>
                  <a:tcPr marL="71562" marR="71562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Findings</a:t>
                      </a:r>
                    </a:p>
                  </a:txBody>
                  <a:tcPr marL="71562" marR="71562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5980">
                <a:tc>
                  <a:txBody>
                    <a:bodyPr/>
                    <a:lstStyle/>
                    <a:p>
                      <a:r>
                        <a:rPr lang="en-US" sz="1800" dirty="0"/>
                        <a:t>Problems</a:t>
                      </a:r>
                    </a:p>
                  </a:txBody>
                  <a:tcPr marL="71562" marR="71562" marT="34290" marB="34290"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800" b="1" baseline="0" dirty="0"/>
                        <a:t>Retailer APIs</a:t>
                      </a:r>
                      <a:r>
                        <a:rPr lang="en-US" sz="1800" b="0" baseline="0" dirty="0"/>
                        <a:t>:  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Walmart.com API dies on calls that result in numbers bigger than a 32 bit integer, so we couldn’t get product count for electronics category for example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eBay API is SOAP based and extremely troublesome to operate.  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BestBuy API is simple to use, but limited in functionality (no product taxonomy for example)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en-US" sz="1800" b="0" baseline="0" dirty="0"/>
                        <a:t>Used total product catalog count from BestBuy to replace missing electronics category data from Walmart.com</a:t>
                      </a:r>
                    </a:p>
                  </a:txBody>
                  <a:tcPr marL="71562" marR="71562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0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Cleanup &amp; Exploration (Figures)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319133"/>
            <a:ext cx="2338466" cy="4941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E-commerce hasn’t ‘eaten the world’ yet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E-commerce sales as a percentage of total retail sales in the US are growing, but still a relatively small 6% of total retail sales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100AD-B805-4314-A4AC-E9EC47157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6" y="1230380"/>
            <a:ext cx="6148179" cy="49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7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DEE6EF-AED0-4BCF-96EB-B299CB7C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43" y="1025593"/>
            <a:ext cx="7804290" cy="5186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Cleanup &amp; Exploration (Figures)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70" y="4999867"/>
            <a:ext cx="5739593" cy="1783828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E-commerce penetration is having a cumulative affect in some categories more than others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dirty="0"/>
              <a:t>Penetration highest in:</a:t>
            </a:r>
          </a:p>
          <a:p>
            <a:pPr lvl="1"/>
            <a:r>
              <a:rPr lang="en-US" sz="1200" dirty="0"/>
              <a:t>Electronics and appliances</a:t>
            </a:r>
          </a:p>
          <a:p>
            <a:pPr lvl="1"/>
            <a:r>
              <a:rPr lang="en-US" sz="1200" dirty="0"/>
              <a:t>Clothing</a:t>
            </a:r>
          </a:p>
          <a:p>
            <a:pPr lvl="1"/>
            <a:r>
              <a:rPr lang="en-US" sz="1200" dirty="0"/>
              <a:t>General merchandise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348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I 2015 Powerpoint Colors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uci-brightmark-powerpoint-template (3)</Template>
  <TotalTime>3388</TotalTime>
  <Words>795</Words>
  <Application>Microsoft Office PowerPoint</Application>
  <PresentationFormat>On-screen Show (4:3)</PresentationFormat>
  <Paragraphs>122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Mangal</vt:lpstr>
      <vt:lpstr>Office Theme</vt:lpstr>
      <vt:lpstr>E-commerce Penetration of Retail Sales</vt:lpstr>
      <vt:lpstr>Agenda</vt:lpstr>
      <vt:lpstr>Motivation &amp; Summary – Core Message</vt:lpstr>
      <vt:lpstr>Questions &amp; Data</vt:lpstr>
      <vt:lpstr>Data Cleanup &amp; Exploration</vt:lpstr>
      <vt:lpstr>Data Cleanup &amp; Exploration</vt:lpstr>
      <vt:lpstr>Data Cleanup &amp; Exploration</vt:lpstr>
      <vt:lpstr>Data Cleanup &amp; Exploration (Figures)</vt:lpstr>
      <vt:lpstr>Data Cleanup &amp; Exploration (Figures)</vt:lpstr>
      <vt:lpstr>Selected Individual Categories</vt:lpstr>
      <vt:lpstr>Data Cleanup &amp; Exploration (Figures)</vt:lpstr>
      <vt:lpstr>Data Cleanup &amp; Exploration (Figures)</vt:lpstr>
      <vt:lpstr>Data Analysis Flow Chart</vt:lpstr>
      <vt:lpstr>Discussion</vt:lpstr>
      <vt:lpstr>Lessons Learned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Kamila Bajaria</dc:creator>
  <cp:lastModifiedBy>CNT</cp:lastModifiedBy>
  <cp:revision>42</cp:revision>
  <cp:lastPrinted>2015-06-24T16:58:49Z</cp:lastPrinted>
  <dcterms:created xsi:type="dcterms:W3CDTF">2017-12-16T19:24:23Z</dcterms:created>
  <dcterms:modified xsi:type="dcterms:W3CDTF">2017-12-20T03:54:14Z</dcterms:modified>
</cp:coreProperties>
</file>